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3" r:id="rId1"/>
  </p:sld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2" d="100"/>
          <a:sy n="102" d="100"/>
        </p:scale>
        <p:origin x="18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5AF07A-4BA8-4C28-BFFF-66E52BEA815C}" type="slidenum">
              <a:rPr lang="en-US" smtClean="0"/>
              <a:pPr>
                <a:defRPr/>
              </a:pPr>
              <a:t>‹#›</a:t>
            </a:fld>
            <a:endParaRPr lang="en-US"/>
          </a:p>
        </p:txBody>
      </p:sp>
    </p:spTree>
    <p:extLst>
      <p:ext uri="{BB962C8B-B14F-4D97-AF65-F5344CB8AC3E}">
        <p14:creationId xmlns:p14="http://schemas.microsoft.com/office/powerpoint/2010/main" val="316459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6B53DB7-63BA-4C4A-B3FE-49C908F25DB0}" type="slidenum">
              <a:rPr lang="en-US" smtClean="0"/>
              <a:pPr>
                <a:defRPr/>
              </a:pPr>
              <a:t>‹#›</a:t>
            </a:fld>
            <a:endParaRPr lang="en-US"/>
          </a:p>
        </p:txBody>
      </p:sp>
    </p:spTree>
    <p:extLst>
      <p:ext uri="{BB962C8B-B14F-4D97-AF65-F5344CB8AC3E}">
        <p14:creationId xmlns:p14="http://schemas.microsoft.com/office/powerpoint/2010/main" val="90488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D82B16-DD9E-4C78-8E1A-125B60EABEFB}" type="slidenum">
              <a:rPr lang="en-US" smtClean="0"/>
              <a:pPr>
                <a:defRPr/>
              </a:pPr>
              <a:t>‹#›</a:t>
            </a:fld>
            <a:endParaRPr lang="en-US"/>
          </a:p>
        </p:txBody>
      </p:sp>
    </p:spTree>
    <p:extLst>
      <p:ext uri="{BB962C8B-B14F-4D97-AF65-F5344CB8AC3E}">
        <p14:creationId xmlns:p14="http://schemas.microsoft.com/office/powerpoint/2010/main" val="27028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6F890D-8D25-43E1-A071-0B0E36E798C7}" type="slidenum">
              <a:rPr lang="en-US" smtClean="0"/>
              <a:pPr>
                <a:defRPr/>
              </a:pPr>
              <a:t>‹#›</a:t>
            </a:fld>
            <a:endParaRPr lang="en-US"/>
          </a:p>
        </p:txBody>
      </p:sp>
    </p:spTree>
    <p:extLst>
      <p:ext uri="{BB962C8B-B14F-4D97-AF65-F5344CB8AC3E}">
        <p14:creationId xmlns:p14="http://schemas.microsoft.com/office/powerpoint/2010/main" val="343569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AD3DD9-1D8C-4447-A340-0067D7C46A1F}" type="slidenum">
              <a:rPr lang="en-US" smtClean="0"/>
              <a:pPr>
                <a:defRPr/>
              </a:pPr>
              <a:t>‹#›</a:t>
            </a:fld>
            <a:endParaRPr lang="en-US"/>
          </a:p>
        </p:txBody>
      </p:sp>
    </p:spTree>
    <p:extLst>
      <p:ext uri="{BB962C8B-B14F-4D97-AF65-F5344CB8AC3E}">
        <p14:creationId xmlns:p14="http://schemas.microsoft.com/office/powerpoint/2010/main" val="135293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BA9DA1A-8F62-4CB2-B668-9E93ACECEF76}" type="slidenum">
              <a:rPr lang="en-US" smtClean="0"/>
              <a:pPr>
                <a:defRPr/>
              </a:pPr>
              <a:t>‹#›</a:t>
            </a:fld>
            <a:endParaRPr lang="en-US"/>
          </a:p>
        </p:txBody>
      </p:sp>
    </p:spTree>
    <p:extLst>
      <p:ext uri="{BB962C8B-B14F-4D97-AF65-F5344CB8AC3E}">
        <p14:creationId xmlns:p14="http://schemas.microsoft.com/office/powerpoint/2010/main" val="395105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58A26C7-6777-4DA6-8295-E89499DF9922}" type="slidenum">
              <a:rPr lang="en-US" smtClean="0"/>
              <a:pPr>
                <a:defRPr/>
              </a:pPr>
              <a:t>‹#›</a:t>
            </a:fld>
            <a:endParaRPr lang="en-US"/>
          </a:p>
        </p:txBody>
      </p:sp>
    </p:spTree>
    <p:extLst>
      <p:ext uri="{BB962C8B-B14F-4D97-AF65-F5344CB8AC3E}">
        <p14:creationId xmlns:p14="http://schemas.microsoft.com/office/powerpoint/2010/main" val="187698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533809F-49B7-4A5C-B9A3-12CDC87E3379}" type="slidenum">
              <a:rPr lang="en-US" smtClean="0"/>
              <a:pPr>
                <a:defRPr/>
              </a:pPr>
              <a:t>‹#›</a:t>
            </a:fld>
            <a:endParaRPr lang="en-US"/>
          </a:p>
        </p:txBody>
      </p:sp>
    </p:spTree>
    <p:extLst>
      <p:ext uri="{BB962C8B-B14F-4D97-AF65-F5344CB8AC3E}">
        <p14:creationId xmlns:p14="http://schemas.microsoft.com/office/powerpoint/2010/main" val="42468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5354FE7-641F-45AD-A807-712AEFD6924C}" type="slidenum">
              <a:rPr lang="en-US" smtClean="0"/>
              <a:pPr>
                <a:defRPr/>
              </a:pPr>
              <a:t>‹#›</a:t>
            </a:fld>
            <a:endParaRPr lang="en-US"/>
          </a:p>
        </p:txBody>
      </p:sp>
    </p:spTree>
    <p:extLst>
      <p:ext uri="{BB962C8B-B14F-4D97-AF65-F5344CB8AC3E}">
        <p14:creationId xmlns:p14="http://schemas.microsoft.com/office/powerpoint/2010/main" val="179499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409F429-A675-4638-9DE2-5DD24B93148E}" type="slidenum">
              <a:rPr lang="en-US" smtClean="0"/>
              <a:pPr>
                <a:defRPr/>
              </a:pPr>
              <a:t>‹#›</a:t>
            </a:fld>
            <a:endParaRPr lang="en-US"/>
          </a:p>
        </p:txBody>
      </p:sp>
    </p:spTree>
    <p:extLst>
      <p:ext uri="{BB962C8B-B14F-4D97-AF65-F5344CB8AC3E}">
        <p14:creationId xmlns:p14="http://schemas.microsoft.com/office/powerpoint/2010/main" val="13284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60569F8-2404-4CAA-A8F5-41A43BADBE0D}" type="slidenum">
              <a:rPr lang="en-US" smtClean="0"/>
              <a:pPr>
                <a:defRPr/>
              </a:pPr>
              <a:t>‹#›</a:t>
            </a:fld>
            <a:endParaRPr lang="en-US"/>
          </a:p>
        </p:txBody>
      </p:sp>
    </p:spTree>
    <p:extLst>
      <p:ext uri="{BB962C8B-B14F-4D97-AF65-F5344CB8AC3E}">
        <p14:creationId xmlns:p14="http://schemas.microsoft.com/office/powerpoint/2010/main" val="334137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9F07A6-F83D-4F30-BF02-C6E147712596}" type="slidenum">
              <a:rPr lang="en-US" smtClean="0"/>
              <a:pPr>
                <a:defRPr/>
              </a:pPr>
              <a:t>‹#›</a:t>
            </a:fld>
            <a:endParaRPr lang="en-US"/>
          </a:p>
        </p:txBody>
      </p:sp>
    </p:spTree>
    <p:extLst>
      <p:ext uri="{BB962C8B-B14F-4D97-AF65-F5344CB8AC3E}">
        <p14:creationId xmlns:p14="http://schemas.microsoft.com/office/powerpoint/2010/main" val="3035187642"/>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4" name="Rectangle 4103">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ctrTitle"/>
          </p:nvPr>
        </p:nvSpPr>
        <p:spPr>
          <a:xfrm>
            <a:off x="533401" y="640080"/>
            <a:ext cx="3200400" cy="3566160"/>
          </a:xfrm>
        </p:spPr>
        <p:txBody>
          <a:bodyPr anchor="b">
            <a:normAutofit/>
          </a:bodyPr>
          <a:lstStyle/>
          <a:p>
            <a:pPr algn="l" eaLnBrk="1" fontAlgn="auto" hangingPunct="1">
              <a:spcAft>
                <a:spcPts val="0"/>
              </a:spcAft>
              <a:defRPr/>
            </a:pPr>
            <a:r>
              <a:rPr lang="en-US" sz="4400" b="1" i="1" dirty="0"/>
              <a:t>Authentic</a:t>
            </a:r>
            <a:br>
              <a:rPr lang="en-US" sz="4400" b="1" i="1" dirty="0"/>
            </a:br>
            <a:r>
              <a:rPr lang="en-US" sz="4400" b="1" i="1" dirty="0"/>
              <a:t>  Discipleship</a:t>
            </a:r>
          </a:p>
        </p:txBody>
      </p:sp>
      <p:sp>
        <p:nvSpPr>
          <p:cNvPr id="4099" name="Rectangle 3"/>
          <p:cNvSpPr>
            <a:spLocks noGrp="1" noChangeArrowheads="1"/>
          </p:cNvSpPr>
          <p:nvPr>
            <p:ph type="subTitle" idx="1"/>
          </p:nvPr>
        </p:nvSpPr>
        <p:spPr>
          <a:xfrm>
            <a:off x="667754" y="4636008"/>
            <a:ext cx="2800510" cy="1898904"/>
          </a:xfrm>
        </p:spPr>
        <p:txBody>
          <a:bodyPr>
            <a:normAutofit/>
          </a:bodyPr>
          <a:lstStyle/>
          <a:p>
            <a:pPr eaLnBrk="1" fontAlgn="auto" hangingPunct="1">
              <a:spcAft>
                <a:spcPts val="0"/>
              </a:spcAft>
              <a:buFont typeface="Wingdings 2"/>
              <a:buNone/>
              <a:defRPr/>
            </a:pPr>
            <a:r>
              <a:rPr lang="en-US" dirty="0"/>
              <a:t>Learning to Follow</a:t>
            </a:r>
          </a:p>
          <a:p>
            <a:pPr eaLnBrk="1" fontAlgn="auto" hangingPunct="1">
              <a:spcAft>
                <a:spcPts val="0"/>
              </a:spcAft>
              <a:buFont typeface="Wingdings 2"/>
              <a:buNone/>
              <a:defRPr/>
            </a:pPr>
            <a:r>
              <a:rPr lang="en-US" sz="8800" dirty="0"/>
              <a:t>Jesus</a:t>
            </a:r>
          </a:p>
        </p:txBody>
      </p:sp>
      <p:sp>
        <p:nvSpPr>
          <p:cNvPr id="4106"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7753" y="4409267"/>
            <a:ext cx="2606040" cy="18288"/>
          </a:xfrm>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66776" y="-600"/>
                  <a:pt x="322756" y="3201"/>
                  <a:pt x="625450" y="0"/>
                </a:cubicBezTo>
                <a:cubicBezTo>
                  <a:pt x="928144" y="-3201"/>
                  <a:pt x="968141" y="9269"/>
                  <a:pt x="1224839" y="0"/>
                </a:cubicBezTo>
                <a:cubicBezTo>
                  <a:pt x="1481537" y="-9269"/>
                  <a:pt x="1569059" y="21947"/>
                  <a:pt x="1824228" y="0"/>
                </a:cubicBezTo>
                <a:cubicBezTo>
                  <a:pt x="2079397" y="-21947"/>
                  <a:pt x="2326053" y="-10194"/>
                  <a:pt x="2606040" y="0"/>
                </a:cubicBezTo>
                <a:cubicBezTo>
                  <a:pt x="2605462" y="4771"/>
                  <a:pt x="2606793" y="12323"/>
                  <a:pt x="2606040" y="18288"/>
                </a:cubicBezTo>
                <a:cubicBezTo>
                  <a:pt x="2256758" y="31410"/>
                  <a:pt x="2173673" y="-12878"/>
                  <a:pt x="1902409" y="18288"/>
                </a:cubicBezTo>
                <a:cubicBezTo>
                  <a:pt x="1631145" y="49454"/>
                  <a:pt x="1461378" y="5466"/>
                  <a:pt x="1276960" y="18288"/>
                </a:cubicBezTo>
                <a:cubicBezTo>
                  <a:pt x="1092542" y="31110"/>
                  <a:pt x="890442" y="13213"/>
                  <a:pt x="677570" y="18288"/>
                </a:cubicBezTo>
                <a:cubicBezTo>
                  <a:pt x="464698" y="23364"/>
                  <a:pt x="187648" y="35837"/>
                  <a:pt x="0" y="18288"/>
                </a:cubicBezTo>
                <a:cubicBezTo>
                  <a:pt x="841" y="12879"/>
                  <a:pt x="-726" y="3977"/>
                  <a:pt x="0" y="0"/>
                </a:cubicBezTo>
                <a:close/>
              </a:path>
              <a:path w="2606040" h="18288" stroke="0" extrusionOk="0">
                <a:moveTo>
                  <a:pt x="0" y="0"/>
                </a:moveTo>
                <a:cubicBezTo>
                  <a:pt x="197231" y="3803"/>
                  <a:pt x="358914" y="-9291"/>
                  <a:pt x="599389" y="0"/>
                </a:cubicBezTo>
                <a:cubicBezTo>
                  <a:pt x="839864" y="9291"/>
                  <a:pt x="979371" y="8509"/>
                  <a:pt x="1303020" y="0"/>
                </a:cubicBezTo>
                <a:cubicBezTo>
                  <a:pt x="1626669" y="-8509"/>
                  <a:pt x="1726300" y="7440"/>
                  <a:pt x="1876349" y="0"/>
                </a:cubicBezTo>
                <a:cubicBezTo>
                  <a:pt x="2026398" y="-7440"/>
                  <a:pt x="2430712" y="17957"/>
                  <a:pt x="2606040" y="0"/>
                </a:cubicBezTo>
                <a:cubicBezTo>
                  <a:pt x="2605426" y="8857"/>
                  <a:pt x="2606544" y="13619"/>
                  <a:pt x="2606040" y="18288"/>
                </a:cubicBezTo>
                <a:cubicBezTo>
                  <a:pt x="2393024" y="2241"/>
                  <a:pt x="2191161" y="39259"/>
                  <a:pt x="1980590" y="18288"/>
                </a:cubicBezTo>
                <a:cubicBezTo>
                  <a:pt x="1770019" y="-2683"/>
                  <a:pt x="1476440" y="36114"/>
                  <a:pt x="1276960" y="18288"/>
                </a:cubicBezTo>
                <a:cubicBezTo>
                  <a:pt x="1077480" y="463"/>
                  <a:pt x="880988" y="42125"/>
                  <a:pt x="651510" y="18288"/>
                </a:cubicBezTo>
                <a:cubicBezTo>
                  <a:pt x="422032" y="-5549"/>
                  <a:pt x="130744" y="-1947"/>
                  <a:pt x="0" y="18288"/>
                </a:cubicBezTo>
                <a:cubicBezTo>
                  <a:pt x="-487" y="10816"/>
                  <a:pt x="-839" y="6058"/>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Footsteps Sand photo and picture">
            <a:extLst>
              <a:ext uri="{FF2B5EF4-FFF2-40B4-BE49-F238E27FC236}">
                <a16:creationId xmlns:a16="http://schemas.microsoft.com/office/drawing/2014/main" id="{07ED2A52-EBC4-6574-A21A-33E95BD051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968" r="-2" b="4967"/>
          <a:stretch/>
        </p:blipFill>
        <p:spPr bwMode="auto">
          <a:xfrm>
            <a:off x="3983776" y="10"/>
            <a:ext cx="5159081"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sz="4800" b="1" i="1" dirty="0">
                <a:solidFill>
                  <a:srgbClr val="CF5716"/>
                </a:solidFill>
              </a:rPr>
              <a:t>Following Jesus</a:t>
            </a:r>
          </a:p>
        </p:txBody>
      </p:sp>
      <p:sp>
        <p:nvSpPr>
          <p:cNvPr id="8195" name="Rectangle 3"/>
          <p:cNvSpPr>
            <a:spLocks noGrp="1" noChangeArrowheads="1"/>
          </p:cNvSpPr>
          <p:nvPr>
            <p:ph idx="1"/>
          </p:nvPr>
        </p:nvSpPr>
        <p:spPr/>
        <p:txBody>
          <a:bodyPr/>
          <a:lstStyle/>
          <a:p>
            <a:pPr algn="just">
              <a:spcAft>
                <a:spcPts val="288"/>
              </a:spcAft>
            </a:pPr>
            <a:r>
              <a:rPr lang="en-US" dirty="0">
                <a:solidFill>
                  <a:srgbClr val="000000"/>
                </a:solidFill>
                <a:effectLst/>
              </a:rPr>
              <a:t>“Be imitators of me, just as I also am of Christ.” (1 Corinthians 11:1)</a:t>
            </a:r>
          </a:p>
          <a:p>
            <a:pPr algn="just">
              <a:spcAft>
                <a:spcPts val="288"/>
              </a:spcAft>
            </a:pPr>
            <a:r>
              <a:rPr lang="en-US" dirty="0">
                <a:solidFill>
                  <a:srgbClr val="000000"/>
                </a:solidFill>
                <a:effectLst/>
              </a:rPr>
              <a:t>“You also became imitators of us and of the Lord, having received the word in much tribulation with the joy of the Holy Spirit,” (1 Thessalonians 1:6)</a:t>
            </a:r>
            <a:endParaRPr lang="en-US" sz="4000" dirty="0">
              <a:solidFill>
                <a:srgbClr val="000000"/>
              </a:solidFill>
              <a:effectLst/>
            </a:endParaRPr>
          </a:p>
          <a:p>
            <a:pPr algn="just">
              <a:spcAft>
                <a:spcPts val="288"/>
              </a:spcAft>
            </a:pPr>
            <a:r>
              <a:rPr lang="en-US" dirty="0">
                <a:solidFill>
                  <a:srgbClr val="000000"/>
                </a:solidFill>
              </a:rPr>
              <a:t>“The first account I composed, Theophilus, about all that Jesus began to do and teach, until the day when He was taken up to heaven...” (Acts 1:1-2)</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US" sz="4800" b="1" i="1" dirty="0">
                <a:solidFill>
                  <a:schemeClr val="accent2"/>
                </a:solidFill>
              </a:rPr>
              <a:t>Jesus &amp; Stephen</a:t>
            </a:r>
          </a:p>
        </p:txBody>
      </p:sp>
      <p:sp>
        <p:nvSpPr>
          <p:cNvPr id="5123" name="Rectangle 3"/>
          <p:cNvSpPr>
            <a:spLocks noGrp="1" noChangeArrowheads="1"/>
          </p:cNvSpPr>
          <p:nvPr>
            <p:ph sz="half" idx="1"/>
          </p:nvPr>
        </p:nvSpPr>
        <p:spPr>
          <a:xfrm>
            <a:off x="228600" y="1885950"/>
            <a:ext cx="4241800" cy="4171950"/>
          </a:xfrm>
        </p:spPr>
        <p:txBody>
          <a:bodyPr/>
          <a:lstStyle/>
          <a:p>
            <a:pPr algn="ctr" eaLnBrk="1" hangingPunct="1">
              <a:buFont typeface="Monotype Sorts" pitchFamily="2" charset="2"/>
              <a:buNone/>
            </a:pPr>
            <a:r>
              <a:rPr lang="en-US" u="sng" dirty="0"/>
              <a:t>Jesus</a:t>
            </a:r>
            <a:endParaRPr lang="en-US" dirty="0"/>
          </a:p>
          <a:p>
            <a:pPr eaLnBrk="1" hangingPunct="1">
              <a:spcAft>
                <a:spcPts val="575"/>
              </a:spcAft>
            </a:pPr>
            <a:r>
              <a:rPr lang="en-US" dirty="0"/>
              <a:t>Jesus called men to repent in the Synagogue. (Luke 4:16-31)</a:t>
            </a:r>
          </a:p>
          <a:p>
            <a:pPr eaLnBrk="1" hangingPunct="1">
              <a:spcAft>
                <a:spcPts val="575"/>
              </a:spcAft>
            </a:pPr>
            <a:r>
              <a:rPr lang="en-US" dirty="0"/>
              <a:t>Jesus prayed for His murderers. (Luke 23:34)</a:t>
            </a:r>
          </a:p>
          <a:p>
            <a:pPr eaLnBrk="1" hangingPunct="1">
              <a:spcAft>
                <a:spcPts val="575"/>
              </a:spcAft>
            </a:pPr>
            <a:r>
              <a:rPr lang="en-US" dirty="0"/>
              <a:t>Jesus trusted God absolutely. (Luke 23:46)</a:t>
            </a:r>
          </a:p>
          <a:p>
            <a:pPr eaLnBrk="1" hangingPunct="1"/>
            <a:endParaRPr lang="en-US" dirty="0"/>
          </a:p>
        </p:txBody>
      </p:sp>
      <p:sp>
        <p:nvSpPr>
          <p:cNvPr id="5124" name="Rectangle 4"/>
          <p:cNvSpPr>
            <a:spLocks noGrp="1" noChangeArrowheads="1"/>
          </p:cNvSpPr>
          <p:nvPr>
            <p:ph sz="half" idx="2"/>
          </p:nvPr>
        </p:nvSpPr>
        <p:spPr>
          <a:xfrm>
            <a:off x="4622800" y="1885950"/>
            <a:ext cx="4292600" cy="4171950"/>
          </a:xfrm>
        </p:spPr>
        <p:txBody>
          <a:bodyPr/>
          <a:lstStyle/>
          <a:p>
            <a:pPr algn="ctr" eaLnBrk="1" hangingPunct="1">
              <a:buFont typeface="Monotype Sorts" pitchFamily="2" charset="2"/>
              <a:buNone/>
            </a:pPr>
            <a:r>
              <a:rPr lang="en-US" u="sng" dirty="0"/>
              <a:t>Stephen</a:t>
            </a:r>
            <a:endParaRPr lang="en-US" dirty="0"/>
          </a:p>
          <a:p>
            <a:pPr eaLnBrk="1" hangingPunct="1"/>
            <a:r>
              <a:rPr lang="en-US" dirty="0"/>
              <a:t>Stephen called men to repent in the Synagogue. (Acts 6:9; 7:51-53)</a:t>
            </a:r>
          </a:p>
          <a:p>
            <a:pPr eaLnBrk="1" hangingPunct="1">
              <a:spcAft>
                <a:spcPts val="575"/>
              </a:spcAft>
            </a:pPr>
            <a:r>
              <a:rPr lang="en-US" dirty="0"/>
              <a:t>He trusted Jesus absolutely. (Acts 7:59)</a:t>
            </a:r>
          </a:p>
          <a:p>
            <a:pPr eaLnBrk="1" hangingPunct="1">
              <a:spcAft>
                <a:spcPts val="575"/>
              </a:spcAft>
            </a:pPr>
            <a:r>
              <a:rPr lang="en-US" dirty="0"/>
              <a:t>He prayed for His murderers. (Acts 7:60)</a:t>
            </a:r>
          </a:p>
          <a:p>
            <a:pPr eaLnBrk="1" hangingPunct="1"/>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12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12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51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utoUpdateAnimBg="0"/>
      <p:bldP spid="5124"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sz="4800" b="1" i="1" dirty="0">
                <a:solidFill>
                  <a:schemeClr val="accent2"/>
                </a:solidFill>
              </a:rPr>
              <a:t>Jesus &amp; Paul</a:t>
            </a:r>
          </a:p>
        </p:txBody>
      </p:sp>
      <p:sp>
        <p:nvSpPr>
          <p:cNvPr id="7171" name="Rectangle 3"/>
          <p:cNvSpPr>
            <a:spLocks noGrp="1" noChangeArrowheads="1"/>
          </p:cNvSpPr>
          <p:nvPr>
            <p:ph sz="half" idx="1"/>
          </p:nvPr>
        </p:nvSpPr>
        <p:spPr>
          <a:xfrm>
            <a:off x="228600" y="1885950"/>
            <a:ext cx="4241800" cy="4171950"/>
          </a:xfrm>
        </p:spPr>
        <p:txBody>
          <a:bodyPr>
            <a:normAutofit lnSpcReduction="10000"/>
          </a:bodyPr>
          <a:lstStyle/>
          <a:p>
            <a:pPr algn="ctr" eaLnBrk="1" hangingPunct="1">
              <a:buFont typeface="Monotype Sorts" pitchFamily="2" charset="2"/>
              <a:buNone/>
            </a:pPr>
            <a:r>
              <a:rPr lang="en-US" u="sng" dirty="0"/>
              <a:t>Jesus</a:t>
            </a:r>
            <a:endParaRPr lang="en-US" dirty="0"/>
          </a:p>
          <a:p>
            <a:pPr eaLnBrk="1" hangingPunct="1"/>
            <a:r>
              <a:rPr lang="en-US" dirty="0"/>
              <a:t>It begins with a resolve to go to Jerusalem. (Luke 9:51)</a:t>
            </a:r>
          </a:p>
          <a:p>
            <a:pPr eaLnBrk="1" hangingPunct="1"/>
            <a:r>
              <a:rPr lang="en-US" dirty="0"/>
              <a:t>There are then a series of Predictions. (Luke 13:33; 18:31-33)</a:t>
            </a:r>
          </a:p>
          <a:p>
            <a:pPr eaLnBrk="1" hangingPunct="1"/>
            <a:r>
              <a:rPr lang="en-US" dirty="0"/>
              <a:t>Jesus is arrested by the Jews, handed over to the gentiles and crucified.</a:t>
            </a:r>
          </a:p>
        </p:txBody>
      </p:sp>
      <p:sp>
        <p:nvSpPr>
          <p:cNvPr id="7172" name="Rectangle 4"/>
          <p:cNvSpPr>
            <a:spLocks noGrp="1" noChangeArrowheads="1"/>
          </p:cNvSpPr>
          <p:nvPr>
            <p:ph sz="half" idx="2"/>
          </p:nvPr>
        </p:nvSpPr>
        <p:spPr>
          <a:xfrm>
            <a:off x="4622800" y="1885950"/>
            <a:ext cx="4368800" cy="4171950"/>
          </a:xfrm>
        </p:spPr>
        <p:txBody>
          <a:bodyPr>
            <a:normAutofit lnSpcReduction="10000"/>
          </a:bodyPr>
          <a:lstStyle/>
          <a:p>
            <a:pPr algn="ctr" eaLnBrk="1" hangingPunct="1">
              <a:buFont typeface="Monotype Sorts" pitchFamily="2" charset="2"/>
              <a:buNone/>
            </a:pPr>
            <a:r>
              <a:rPr lang="en-US" u="sng"/>
              <a:t>Paul</a:t>
            </a:r>
            <a:endParaRPr lang="en-US"/>
          </a:p>
          <a:p>
            <a:pPr eaLnBrk="1" hangingPunct="1"/>
            <a:r>
              <a:rPr lang="en-US"/>
              <a:t>It begins with a resolve to go to Jerusalem. (Acts 19:21)</a:t>
            </a:r>
          </a:p>
          <a:p>
            <a:pPr eaLnBrk="1" hangingPunct="1"/>
            <a:r>
              <a:rPr lang="en-US"/>
              <a:t>There are then a series of Predictions. (Acts 20:22-23; 21:4, 10-12)</a:t>
            </a:r>
          </a:p>
          <a:p>
            <a:pPr eaLnBrk="1" hangingPunct="1"/>
            <a:r>
              <a:rPr lang="en-US"/>
              <a:t>Paul is arrested by the Jews and taken by the gentiles...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7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7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71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P spid="7172"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sz="4800" b="1" i="1" dirty="0">
                <a:solidFill>
                  <a:srgbClr val="CF5716"/>
                </a:solidFill>
              </a:rPr>
              <a:t>Jesus &amp; Us</a:t>
            </a:r>
          </a:p>
        </p:txBody>
      </p:sp>
      <p:sp>
        <p:nvSpPr>
          <p:cNvPr id="8195" name="Rectangle 3"/>
          <p:cNvSpPr>
            <a:spLocks noGrp="1" noChangeArrowheads="1"/>
          </p:cNvSpPr>
          <p:nvPr>
            <p:ph idx="1"/>
          </p:nvPr>
        </p:nvSpPr>
        <p:spPr/>
        <p:txBody>
          <a:bodyPr/>
          <a:lstStyle/>
          <a:p>
            <a:pPr marL="61913" indent="0" algn="just" eaLnBrk="1" hangingPunct="1">
              <a:spcAft>
                <a:spcPts val="575"/>
              </a:spcAft>
              <a:buFont typeface="Wingdings 2" pitchFamily="18" charset="2"/>
              <a:buNone/>
            </a:pPr>
            <a:r>
              <a:rPr lang="en-US" sz="3200" dirty="0"/>
              <a:t>“And He was saying to them all, 'If anyone wishes to come after Me, he must deny himself, and take up his cross daily and follow Me. For whoever wishes to save his life will lose it, but whoever loses his life for My sake, he is the one who will save it. For what is a man profited if he gains the whole world, and loses or forfeits himself?” (Luke 9:23-25)</a:t>
            </a:r>
          </a:p>
          <a:p>
            <a:pPr algn="just" eaLnBrk="1" hangingPunct="1">
              <a:spcAft>
                <a:spcPts val="575"/>
              </a:spcAft>
              <a:buFont typeface="Wingdings 2" pitchFamily="18" charset="2"/>
              <a:buNone/>
            </a:pPr>
            <a:endParaRPr lang="en-US" sz="2800" dirty="0"/>
          </a:p>
          <a:p>
            <a:pPr eaLnBrk="1" hangingPunct="1"/>
            <a:endParaRPr lang="en-US" dirty="0"/>
          </a:p>
        </p:txBody>
      </p:sp>
    </p:spTree>
    <p:extLst>
      <p:ext uri="{BB962C8B-B14F-4D97-AF65-F5344CB8AC3E}">
        <p14:creationId xmlns:p14="http://schemas.microsoft.com/office/powerpoint/2010/main" val="1372964033"/>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4" name="Rectangle 4103">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ctrTitle"/>
          </p:nvPr>
        </p:nvSpPr>
        <p:spPr>
          <a:xfrm>
            <a:off x="533401" y="640080"/>
            <a:ext cx="3200400" cy="3566160"/>
          </a:xfrm>
        </p:spPr>
        <p:txBody>
          <a:bodyPr anchor="b">
            <a:normAutofit/>
          </a:bodyPr>
          <a:lstStyle/>
          <a:p>
            <a:pPr algn="l" eaLnBrk="1" fontAlgn="auto" hangingPunct="1">
              <a:spcAft>
                <a:spcPts val="0"/>
              </a:spcAft>
              <a:defRPr/>
            </a:pPr>
            <a:r>
              <a:rPr lang="en-US" sz="4400" b="1" i="1" dirty="0"/>
              <a:t>Authentic</a:t>
            </a:r>
            <a:br>
              <a:rPr lang="en-US" sz="4400" b="1" i="1" dirty="0"/>
            </a:br>
            <a:r>
              <a:rPr lang="en-US" sz="4400" b="1" i="1" dirty="0"/>
              <a:t>  Discipleship</a:t>
            </a:r>
          </a:p>
        </p:txBody>
      </p:sp>
      <p:sp>
        <p:nvSpPr>
          <p:cNvPr id="4099" name="Rectangle 3"/>
          <p:cNvSpPr>
            <a:spLocks noGrp="1" noChangeArrowheads="1"/>
          </p:cNvSpPr>
          <p:nvPr>
            <p:ph type="subTitle" idx="1"/>
          </p:nvPr>
        </p:nvSpPr>
        <p:spPr>
          <a:xfrm>
            <a:off x="667754" y="4636008"/>
            <a:ext cx="2913646" cy="1898904"/>
          </a:xfrm>
        </p:spPr>
        <p:txBody>
          <a:bodyPr>
            <a:normAutofit/>
          </a:bodyPr>
          <a:lstStyle/>
          <a:p>
            <a:pPr eaLnBrk="1" fontAlgn="auto" hangingPunct="1">
              <a:spcAft>
                <a:spcPts val="0"/>
              </a:spcAft>
              <a:buFont typeface="Wingdings 2"/>
              <a:buNone/>
              <a:defRPr/>
            </a:pPr>
            <a:r>
              <a:rPr lang="en-US" sz="2800" dirty="0"/>
              <a:t>“Be imitators of me, just as I also am of Christ.” </a:t>
            </a:r>
          </a:p>
          <a:p>
            <a:pPr eaLnBrk="1" fontAlgn="auto" hangingPunct="1">
              <a:spcAft>
                <a:spcPts val="0"/>
              </a:spcAft>
              <a:buFont typeface="Wingdings 2"/>
              <a:buNone/>
              <a:defRPr/>
            </a:pPr>
            <a:r>
              <a:rPr lang="en-US" dirty="0"/>
              <a:t>(1 Corinthians 11:1)</a:t>
            </a:r>
          </a:p>
        </p:txBody>
      </p:sp>
      <p:sp>
        <p:nvSpPr>
          <p:cNvPr id="4106"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7753" y="4409267"/>
            <a:ext cx="2606040" cy="18288"/>
          </a:xfrm>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66776" y="-600"/>
                  <a:pt x="322756" y="3201"/>
                  <a:pt x="625450" y="0"/>
                </a:cubicBezTo>
                <a:cubicBezTo>
                  <a:pt x="928144" y="-3201"/>
                  <a:pt x="968141" y="9269"/>
                  <a:pt x="1224839" y="0"/>
                </a:cubicBezTo>
                <a:cubicBezTo>
                  <a:pt x="1481537" y="-9269"/>
                  <a:pt x="1569059" y="21947"/>
                  <a:pt x="1824228" y="0"/>
                </a:cubicBezTo>
                <a:cubicBezTo>
                  <a:pt x="2079397" y="-21947"/>
                  <a:pt x="2326053" y="-10194"/>
                  <a:pt x="2606040" y="0"/>
                </a:cubicBezTo>
                <a:cubicBezTo>
                  <a:pt x="2605462" y="4771"/>
                  <a:pt x="2606793" y="12323"/>
                  <a:pt x="2606040" y="18288"/>
                </a:cubicBezTo>
                <a:cubicBezTo>
                  <a:pt x="2256758" y="31410"/>
                  <a:pt x="2173673" y="-12878"/>
                  <a:pt x="1902409" y="18288"/>
                </a:cubicBezTo>
                <a:cubicBezTo>
                  <a:pt x="1631145" y="49454"/>
                  <a:pt x="1461378" y="5466"/>
                  <a:pt x="1276960" y="18288"/>
                </a:cubicBezTo>
                <a:cubicBezTo>
                  <a:pt x="1092542" y="31110"/>
                  <a:pt x="890442" y="13213"/>
                  <a:pt x="677570" y="18288"/>
                </a:cubicBezTo>
                <a:cubicBezTo>
                  <a:pt x="464698" y="23364"/>
                  <a:pt x="187648" y="35837"/>
                  <a:pt x="0" y="18288"/>
                </a:cubicBezTo>
                <a:cubicBezTo>
                  <a:pt x="841" y="12879"/>
                  <a:pt x="-726" y="3977"/>
                  <a:pt x="0" y="0"/>
                </a:cubicBezTo>
                <a:close/>
              </a:path>
              <a:path w="2606040" h="18288" stroke="0" extrusionOk="0">
                <a:moveTo>
                  <a:pt x="0" y="0"/>
                </a:moveTo>
                <a:cubicBezTo>
                  <a:pt x="197231" y="3803"/>
                  <a:pt x="358914" y="-9291"/>
                  <a:pt x="599389" y="0"/>
                </a:cubicBezTo>
                <a:cubicBezTo>
                  <a:pt x="839864" y="9291"/>
                  <a:pt x="979371" y="8509"/>
                  <a:pt x="1303020" y="0"/>
                </a:cubicBezTo>
                <a:cubicBezTo>
                  <a:pt x="1626669" y="-8509"/>
                  <a:pt x="1726300" y="7440"/>
                  <a:pt x="1876349" y="0"/>
                </a:cubicBezTo>
                <a:cubicBezTo>
                  <a:pt x="2026398" y="-7440"/>
                  <a:pt x="2430712" y="17957"/>
                  <a:pt x="2606040" y="0"/>
                </a:cubicBezTo>
                <a:cubicBezTo>
                  <a:pt x="2605426" y="8857"/>
                  <a:pt x="2606544" y="13619"/>
                  <a:pt x="2606040" y="18288"/>
                </a:cubicBezTo>
                <a:cubicBezTo>
                  <a:pt x="2393024" y="2241"/>
                  <a:pt x="2191161" y="39259"/>
                  <a:pt x="1980590" y="18288"/>
                </a:cubicBezTo>
                <a:cubicBezTo>
                  <a:pt x="1770019" y="-2683"/>
                  <a:pt x="1476440" y="36114"/>
                  <a:pt x="1276960" y="18288"/>
                </a:cubicBezTo>
                <a:cubicBezTo>
                  <a:pt x="1077480" y="463"/>
                  <a:pt x="880988" y="42125"/>
                  <a:pt x="651510" y="18288"/>
                </a:cubicBezTo>
                <a:cubicBezTo>
                  <a:pt x="422032" y="-5549"/>
                  <a:pt x="130744" y="-1947"/>
                  <a:pt x="0" y="18288"/>
                </a:cubicBezTo>
                <a:cubicBezTo>
                  <a:pt x="-487" y="10816"/>
                  <a:pt x="-839" y="6058"/>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Footsteps Sand photo and picture">
            <a:extLst>
              <a:ext uri="{FF2B5EF4-FFF2-40B4-BE49-F238E27FC236}">
                <a16:creationId xmlns:a16="http://schemas.microsoft.com/office/drawing/2014/main" id="{07ED2A52-EBC4-6574-A21A-33E95BD051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968" r="-2" b="4967"/>
          <a:stretch/>
        </p:blipFill>
        <p:spPr bwMode="auto">
          <a:xfrm>
            <a:off x="3983776" y="10"/>
            <a:ext cx="5159081"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162390"/>
      </p:ext>
    </p:extLst>
  </p:cSld>
  <p:clrMapOvr>
    <a:masterClrMapping/>
  </p:clrMapOvr>
  <p:transition>
    <p:fade thruBlk="1"/>
  </p:transition>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1994</TotalTime>
  <Words>366</Words>
  <Application>Microsoft Macintosh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Monotype Sorts</vt:lpstr>
      <vt:lpstr>Wingdings 2</vt:lpstr>
      <vt:lpstr>Office 2013 - 2022 Theme</vt:lpstr>
      <vt:lpstr>Authentic   Discipleship</vt:lpstr>
      <vt:lpstr>Following Jesus</vt:lpstr>
      <vt:lpstr>Jesus &amp; Stephen</vt:lpstr>
      <vt:lpstr>Jesus &amp; Paul</vt:lpstr>
      <vt:lpstr>Jesus &amp; Us</vt:lpstr>
      <vt:lpstr>Authentic   Discipleship</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Stephen, Paul &amp; You </dc:title>
  <dc:creator>John S Latham</dc:creator>
  <cp:lastModifiedBy>Sid Latham</cp:lastModifiedBy>
  <cp:revision>19</cp:revision>
  <dcterms:created xsi:type="dcterms:W3CDTF">2006-06-04T10:33:39Z</dcterms:created>
  <dcterms:modified xsi:type="dcterms:W3CDTF">2024-03-31T12:34:59Z</dcterms:modified>
</cp:coreProperties>
</file>