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8" r:id="rId3"/>
    <p:sldId id="259" r:id="rId4"/>
    <p:sldId id="260" r:id="rId5"/>
    <p:sldId id="262" r:id="rId6"/>
    <p:sldId id="263" r:id="rId7"/>
    <p:sldId id="264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0800"/>
    <a:srgbClr val="633324"/>
    <a:srgbClr val="8A6738"/>
    <a:srgbClr val="BE95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788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744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607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002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0631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5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02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261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5138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130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0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25B16-FA40-4BA6-80BE-5FD31AD22EF4}" type="datetimeFigureOut">
              <a:rPr lang="en-US" smtClean="0"/>
              <a:t>2/16/2024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00136-6EBD-4383-B13E-F7F37B4CC3F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8458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E79906C-2112-E5D6-570B-E76BD71615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61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83A290A-EA14-E4F3-1407-C12EB12C66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3E3847-8E2D-C74F-4EDB-0C8415889FF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82CD617-4D9C-B5E2-E980-FEC86079F77D}"/>
              </a:ext>
            </a:extLst>
          </p:cNvPr>
          <p:cNvSpPr txBox="1"/>
          <p:nvPr/>
        </p:nvSpPr>
        <p:spPr>
          <a:xfrm>
            <a:off x="352424" y="400050"/>
            <a:ext cx="837247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60800"/>
                </a:solidFill>
                <a:latin typeface="Georgia" panose="02040502050405020303" pitchFamily="18" charset="0"/>
              </a:rPr>
              <a:t>Why Ecclesiastes?</a:t>
            </a: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It’s extremely practical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Explores issues such as wealth,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relationships, work, knowledge,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recreation, death, etc.</a:t>
            </a:r>
          </a:p>
          <a:p>
            <a:pPr lvl="2"/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Told from the perspective of a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man who is in search of meaning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in life. </a:t>
            </a:r>
          </a:p>
          <a:p>
            <a:pPr lvl="1"/>
            <a:endParaRPr lang="en-US" sz="3600" dirty="0">
              <a:solidFill>
                <a:srgbClr val="4608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51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98FA21-3AFC-2191-7F36-2AFD0AA49E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BB3279-3090-20AE-0A8F-E1EE5D9E07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B663DBF-52D1-5F8D-050A-43C203E1AA6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0BB5535-0C0D-9C29-85A2-802140166B80}"/>
              </a:ext>
            </a:extLst>
          </p:cNvPr>
          <p:cNvSpPr txBox="1"/>
          <p:nvPr/>
        </p:nvSpPr>
        <p:spPr>
          <a:xfrm>
            <a:off x="352424" y="400050"/>
            <a:ext cx="8486776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60800"/>
                </a:solidFill>
                <a:latin typeface="Georgia" panose="02040502050405020303" pitchFamily="18" charset="0"/>
              </a:rPr>
              <a:t>Setting up the Book</a:t>
            </a: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Part of Scripture’s “wisdom literature”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Ecclesiastes is from the Gk. </a:t>
            </a:r>
            <a:r>
              <a:rPr lang="en-US" sz="3600" i="1" dirty="0">
                <a:solidFill>
                  <a:srgbClr val="460800"/>
                </a:solidFill>
                <a:latin typeface="Georgia" panose="02040502050405020303" pitchFamily="18" charset="0"/>
              </a:rPr>
              <a:t>ekklesia </a:t>
            </a:r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(church/assembly)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Most likely authored by Solomon (“the Preacher,” v. 1)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A man of wealth, wisdom, and power (1 Kgs. 3:13; 4:21, 29-34; 10:23)</a:t>
            </a:r>
          </a:p>
        </p:txBody>
      </p:sp>
    </p:spTree>
    <p:extLst>
      <p:ext uri="{BB962C8B-B14F-4D97-AF65-F5344CB8AC3E}">
        <p14:creationId xmlns:p14="http://schemas.microsoft.com/office/powerpoint/2010/main" val="424000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E669C62-7516-3DFC-0DE4-4038C51DE3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639C13-56E7-1490-D354-F1281EE314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07C786D-F4AD-2140-E246-A2BD15D8D7B2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3934804-345F-0233-D9E5-2C4E1743D8EA}"/>
              </a:ext>
            </a:extLst>
          </p:cNvPr>
          <p:cNvSpPr txBox="1"/>
          <p:nvPr/>
        </p:nvSpPr>
        <p:spPr>
          <a:xfrm>
            <a:off x="352424" y="400050"/>
            <a:ext cx="8322344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60800"/>
                </a:solidFill>
                <a:latin typeface="Georgia" panose="02040502050405020303" pitchFamily="18" charset="0"/>
              </a:rPr>
              <a:t>Exploring the Book</a:t>
            </a: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460800"/>
                </a:solidFill>
                <a:latin typeface="Georgia" panose="02040502050405020303" pitchFamily="18" charset="0"/>
              </a:rPr>
              <a:t>Chapter 1 – The Monotony of 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“Vanity” (appears 31x) - 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 summarizes the preacher’s view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 of life. </a:t>
            </a:r>
          </a:p>
          <a:p>
            <a:pPr lvl="2"/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“under the sun” (appears 26x) - 	reminds us that his observations 	are from a purely physical 	perspective. </a:t>
            </a:r>
          </a:p>
        </p:txBody>
      </p:sp>
    </p:spTree>
    <p:extLst>
      <p:ext uri="{BB962C8B-B14F-4D97-AF65-F5344CB8AC3E}">
        <p14:creationId xmlns:p14="http://schemas.microsoft.com/office/powerpoint/2010/main" val="366950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9C2101-6D90-943D-A022-9A2043D490C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9F42C25-84E1-B5C8-0D82-8020FBBF6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4DCC7D4-981C-7E69-9D1A-8F603DA0FA3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E62C073-C6E7-3519-F602-1F1F1EA1B786}"/>
              </a:ext>
            </a:extLst>
          </p:cNvPr>
          <p:cNvSpPr txBox="1"/>
          <p:nvPr/>
        </p:nvSpPr>
        <p:spPr>
          <a:xfrm>
            <a:off x="352424" y="400050"/>
            <a:ext cx="8322344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60800"/>
                </a:solidFill>
                <a:latin typeface="Georgia" panose="02040502050405020303" pitchFamily="18" charset="0"/>
              </a:rPr>
              <a:t>Exploring the Book</a:t>
            </a: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460800"/>
                </a:solidFill>
                <a:latin typeface="Georgia" panose="02040502050405020303" pitchFamily="18" charset="0"/>
              </a:rPr>
              <a:t>Chapter 1 – The Monotony of Life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Observation: life’s redundancy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never brings change and leaves us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asking, “what’s the point?”</a:t>
            </a: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6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1D902C-EBE8-8949-E01F-3C8EA2E77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D27C2BD-C272-4368-CA91-0E143664FB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051E5FBC-410F-18C0-3AB5-F75DDFE46C0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E65300A-55EF-8657-8FE2-D97FC0AA6ED9}"/>
              </a:ext>
            </a:extLst>
          </p:cNvPr>
          <p:cNvSpPr txBox="1"/>
          <p:nvPr/>
        </p:nvSpPr>
        <p:spPr>
          <a:xfrm>
            <a:off x="352424" y="400050"/>
            <a:ext cx="8322344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60800"/>
                </a:solidFill>
                <a:latin typeface="Georgia" panose="02040502050405020303" pitchFamily="18" charset="0"/>
              </a:rPr>
              <a:t>Exploring the Book</a:t>
            </a: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460800"/>
                </a:solidFill>
                <a:latin typeface="Georgia" panose="02040502050405020303" pitchFamily="18" charset="0"/>
              </a:rPr>
              <a:t>Chapter 2 – The Emptiness of Worldly Living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800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- Observation: Money, careers,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possessions, partying,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relationships, etc. have the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appearance of satisfaction but</a:t>
            </a:r>
          </a:p>
          <a:p>
            <a:pPr lvl="2"/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leave us feeling empty.</a:t>
            </a:r>
          </a:p>
        </p:txBody>
      </p:sp>
    </p:spTree>
    <p:extLst>
      <p:ext uri="{BB962C8B-B14F-4D97-AF65-F5344CB8AC3E}">
        <p14:creationId xmlns:p14="http://schemas.microsoft.com/office/powerpoint/2010/main" val="1210963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A637A0-B26A-87C5-C46C-31FCECDE9CF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8FB9F4A-9023-9FE8-E4B7-263C1F412E7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0B145E0-7AC1-E3D5-3094-FD98F8848C6E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9A4C10-111A-3870-B6DB-145B4062033C}"/>
              </a:ext>
            </a:extLst>
          </p:cNvPr>
          <p:cNvSpPr txBox="1"/>
          <p:nvPr/>
        </p:nvSpPr>
        <p:spPr>
          <a:xfrm>
            <a:off x="352424" y="400050"/>
            <a:ext cx="832234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460800"/>
                </a:solidFill>
                <a:latin typeface="Georgia" panose="02040502050405020303" pitchFamily="18" charset="0"/>
              </a:rPr>
              <a:t>Exploring the Book</a:t>
            </a: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endParaRPr lang="en-US" sz="800" b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i="1" dirty="0">
                <a:solidFill>
                  <a:srgbClr val="460800"/>
                </a:solidFill>
                <a:latin typeface="Georgia" panose="02040502050405020303" pitchFamily="18" charset="0"/>
              </a:rPr>
              <a:t>Chapter 12:1-8, 13-14 – The End of the Matter</a:t>
            </a:r>
          </a:p>
          <a:p>
            <a:endParaRPr lang="en-US" sz="800" i="1" dirty="0">
              <a:solidFill>
                <a:srgbClr val="460800"/>
              </a:solidFill>
              <a:latin typeface="Georgia" panose="02040502050405020303" pitchFamily="18" charset="0"/>
            </a:endParaRPr>
          </a:p>
          <a:p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		- Observation: Life “under the sun”</a:t>
            </a:r>
          </a:p>
          <a:p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         is ultimately empty without God.</a:t>
            </a:r>
          </a:p>
          <a:p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           He has given us </a:t>
            </a:r>
            <a:r>
              <a:rPr lang="en-US" sz="3600" i="1" dirty="0">
                <a:solidFill>
                  <a:srgbClr val="460800"/>
                </a:solidFill>
                <a:latin typeface="Georgia" panose="02040502050405020303" pitchFamily="18" charset="0"/>
              </a:rPr>
              <a:t>true </a:t>
            </a:r>
            <a:r>
              <a:rPr lang="en-US" sz="3600" dirty="0">
                <a:solidFill>
                  <a:srgbClr val="460800"/>
                </a:solidFill>
                <a:latin typeface="Georgia" panose="02040502050405020303" pitchFamily="18" charset="0"/>
              </a:rPr>
              <a:t>meaning and 	       purpose! (see Gen. 1:27)</a:t>
            </a:r>
          </a:p>
        </p:txBody>
      </p:sp>
    </p:spTree>
    <p:extLst>
      <p:ext uri="{BB962C8B-B14F-4D97-AF65-F5344CB8AC3E}">
        <p14:creationId xmlns:p14="http://schemas.microsoft.com/office/powerpoint/2010/main" val="1544664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B14829-88B6-8906-469F-2ECE89BCC87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C9F1262-CCA1-DBC3-ECD9-67201B60F5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481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4617</TotalTime>
  <Words>279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Georgia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2</cp:revision>
  <dcterms:created xsi:type="dcterms:W3CDTF">2024-02-12T14:44:57Z</dcterms:created>
  <dcterms:modified xsi:type="dcterms:W3CDTF">2024-02-18T14:05:43Z</dcterms:modified>
</cp:coreProperties>
</file>