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CDB-8374-4780-97E9-F4CC71428C17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B84E-D1F4-4D5F-90B0-C31577ACC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5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CDB-8374-4780-97E9-F4CC71428C17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B84E-D1F4-4D5F-90B0-C31577ACC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5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CDB-8374-4780-97E9-F4CC71428C17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B84E-D1F4-4D5F-90B0-C31577ACC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9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CDB-8374-4780-97E9-F4CC71428C17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B84E-D1F4-4D5F-90B0-C31577ACC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CDB-8374-4780-97E9-F4CC71428C17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B84E-D1F4-4D5F-90B0-C31577ACC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6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CDB-8374-4780-97E9-F4CC71428C17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B84E-D1F4-4D5F-90B0-C31577ACC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CDB-8374-4780-97E9-F4CC71428C17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B84E-D1F4-4D5F-90B0-C31577ACC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CDB-8374-4780-97E9-F4CC71428C17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B84E-D1F4-4D5F-90B0-C31577ACC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0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CDB-8374-4780-97E9-F4CC71428C17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B84E-D1F4-4D5F-90B0-C31577ACC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7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CDB-8374-4780-97E9-F4CC71428C17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B84E-D1F4-4D5F-90B0-C31577ACC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7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CDB-8374-4780-97E9-F4CC71428C17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B84E-D1F4-4D5F-90B0-C31577ACC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1CCDB-8374-4780-97E9-F4CC71428C17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9B84E-D1F4-4D5F-90B0-C31577ACC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1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1BA151-C00D-D87C-0154-AC6A725A4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6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1BA151-C00D-D87C-0154-AC6A725A4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4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04FC5-B082-3C99-30D3-978AC959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63BA6-074D-EE1C-8F3E-1B6CFE3822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BE5B9-7FE9-EC40-FEA8-EAD64DC27E81}"/>
              </a:ext>
            </a:extLst>
          </p:cNvPr>
          <p:cNvSpPr txBox="1"/>
          <p:nvPr/>
        </p:nvSpPr>
        <p:spPr>
          <a:xfrm>
            <a:off x="385011" y="360947"/>
            <a:ext cx="861461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The Book of Proverbs</a:t>
            </a:r>
          </a:p>
          <a:p>
            <a:endParaRPr lang="en-US" sz="800" b="1" dirty="0"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Part of the Wisdom Literature (Job Psalms, Proverbs, Ecclesiastes, Song of Solomon)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Known for its collection of simple statements that convey general truths (proverbs)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Majority of the book written by Solomon (Pr. 1:1; cf. 1 Kgs. 4:32)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Additional contributors: Agur (ch. 30); King Lemuel and his mother (ch. 31)</a:t>
            </a:r>
          </a:p>
        </p:txBody>
      </p:sp>
    </p:spTree>
    <p:extLst>
      <p:ext uri="{BB962C8B-B14F-4D97-AF65-F5344CB8AC3E}">
        <p14:creationId xmlns:p14="http://schemas.microsoft.com/office/powerpoint/2010/main" val="4595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04FC5-B082-3C99-30D3-978AC959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63BA6-074D-EE1C-8F3E-1B6CFE3822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BE5B9-7FE9-EC40-FEA8-EAD64DC27E81}"/>
              </a:ext>
            </a:extLst>
          </p:cNvPr>
          <p:cNvSpPr txBox="1"/>
          <p:nvPr/>
        </p:nvSpPr>
        <p:spPr>
          <a:xfrm>
            <a:off x="385011" y="360947"/>
            <a:ext cx="836194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The Book of Proverbs</a:t>
            </a:r>
          </a:p>
          <a:p>
            <a:endParaRPr lang="en-US" sz="800" b="1" dirty="0"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Proverbs are meant to be applied!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latin typeface="Georgia" panose="02040502050405020303" pitchFamily="18" charset="0"/>
            </a:endParaRP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- 	Wisdom = knowledge + application</a:t>
            </a:r>
          </a:p>
          <a:p>
            <a:pPr lvl="1"/>
            <a:endParaRPr lang="en-US" sz="8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Teaches us how to live wise, godly lives in all aspects of life. </a:t>
            </a:r>
          </a:p>
        </p:txBody>
      </p:sp>
    </p:spTree>
    <p:extLst>
      <p:ext uri="{BB962C8B-B14F-4D97-AF65-F5344CB8AC3E}">
        <p14:creationId xmlns:p14="http://schemas.microsoft.com/office/powerpoint/2010/main" val="31932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04FC5-B082-3C99-30D3-978AC959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63BA6-074D-EE1C-8F3E-1B6CFE3822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BE5B9-7FE9-EC40-FEA8-EAD64DC27E81}"/>
              </a:ext>
            </a:extLst>
          </p:cNvPr>
          <p:cNvSpPr txBox="1"/>
          <p:nvPr/>
        </p:nvSpPr>
        <p:spPr>
          <a:xfrm>
            <a:off x="385011" y="360947"/>
            <a:ext cx="83378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Structure</a:t>
            </a:r>
          </a:p>
          <a:p>
            <a:endParaRPr lang="en-US" sz="800" b="1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	</a:t>
            </a:r>
            <a:r>
              <a:rPr lang="en-US" sz="3200" b="1" dirty="0">
                <a:latin typeface="Georgia" panose="02040502050405020303" pitchFamily="18" charset="0"/>
              </a:rPr>
              <a:t>Proverbs 1-9 </a:t>
            </a:r>
            <a:r>
              <a:rPr lang="en-US" sz="3200" dirty="0">
                <a:latin typeface="Georgia" panose="02040502050405020303" pitchFamily="18" charset="0"/>
              </a:rPr>
              <a:t>- Advice from a father to 	a son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  </a:t>
            </a:r>
            <a:r>
              <a:rPr lang="en-US" sz="3200" b="1" dirty="0">
                <a:latin typeface="Georgia" panose="02040502050405020303" pitchFamily="18" charset="0"/>
              </a:rPr>
              <a:t>Proverbs 10-29 </a:t>
            </a:r>
            <a:r>
              <a:rPr lang="en-US" sz="3200" dirty="0">
                <a:latin typeface="Georgia" panose="02040502050405020303" pitchFamily="18" charset="0"/>
              </a:rPr>
              <a:t>– Proverbs that 	convey general truths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  </a:t>
            </a:r>
            <a:r>
              <a:rPr lang="en-US" sz="3200" b="1" dirty="0">
                <a:latin typeface="Georgia" panose="02040502050405020303" pitchFamily="18" charset="0"/>
              </a:rPr>
              <a:t>Proverbs 30 </a:t>
            </a:r>
            <a:r>
              <a:rPr lang="en-US" sz="3200" dirty="0">
                <a:latin typeface="Georgia" panose="02040502050405020303" pitchFamily="18" charset="0"/>
              </a:rPr>
              <a:t>– The Words of Agur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  </a:t>
            </a:r>
            <a:r>
              <a:rPr lang="en-US" sz="3200" b="1" dirty="0">
                <a:latin typeface="Georgia" panose="02040502050405020303" pitchFamily="18" charset="0"/>
              </a:rPr>
              <a:t>Proverbs 31 </a:t>
            </a:r>
            <a:r>
              <a:rPr lang="en-US" sz="3200" dirty="0">
                <a:latin typeface="Georgia" panose="02040502050405020303" pitchFamily="18" charset="0"/>
              </a:rPr>
              <a:t>– The Words of King 	Lemuel</a:t>
            </a: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04FC5-B082-3C99-30D3-978AC959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63BA6-074D-EE1C-8F3E-1B6CFE3822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BE5B9-7FE9-EC40-FEA8-EAD64DC27E81}"/>
              </a:ext>
            </a:extLst>
          </p:cNvPr>
          <p:cNvSpPr txBox="1"/>
          <p:nvPr/>
        </p:nvSpPr>
        <p:spPr>
          <a:xfrm>
            <a:off x="403058" y="156409"/>
            <a:ext cx="833788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Proverbs 1-9</a:t>
            </a:r>
          </a:p>
          <a:p>
            <a:endParaRPr lang="en-US" sz="800" b="1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	Father urging his son to pursue wisdom 	and forsake evil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	- “My son,” or “O sons,” (19x)</a:t>
            </a:r>
          </a:p>
          <a:p>
            <a:pPr lvl="1"/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  Wisdom and evil presented as two paths  	(2:8, 9, 12, 13, 15, 19, 20)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  Wisdom and evil presented as two 	women (EX – Pr. 3:13-18; 9:13-18)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  Wisdom is obtained through the fear of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    the Lord (Pr. 1:7; 9:10)</a:t>
            </a:r>
          </a:p>
          <a:p>
            <a:pPr lvl="1"/>
            <a:endParaRPr lang="en-US" sz="800" dirty="0">
              <a:latin typeface="Georgia" panose="02040502050405020303" pitchFamily="18" charset="0"/>
            </a:endParaRP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	- God is the source of wisdom (Pr. 3:19; 	  8:22-26)</a:t>
            </a: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04FC5-B082-3C99-30D3-978AC959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63BA6-074D-EE1C-8F3E-1B6CFE3822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BE5B9-7FE9-EC40-FEA8-EAD64DC27E81}"/>
              </a:ext>
            </a:extLst>
          </p:cNvPr>
          <p:cNvSpPr txBox="1"/>
          <p:nvPr/>
        </p:nvSpPr>
        <p:spPr>
          <a:xfrm>
            <a:off x="403058" y="156409"/>
            <a:ext cx="85123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Proverbs 10-29</a:t>
            </a:r>
          </a:p>
          <a:p>
            <a:endParaRPr lang="en-US" sz="800" b="1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	Hundreds of proverbs that cover an 	array of topics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  Intended to me meditated on and  	applied 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lvl="2"/>
            <a:r>
              <a:rPr lang="en-US" sz="3200" dirty="0">
                <a:latin typeface="Georgia" panose="02040502050405020303" pitchFamily="18" charset="0"/>
              </a:rPr>
              <a:t>- Putting proverbs into action takes</a:t>
            </a:r>
          </a:p>
          <a:p>
            <a:pPr lvl="2"/>
            <a:r>
              <a:rPr lang="en-US" sz="3200" dirty="0">
                <a:latin typeface="Georgia" panose="02040502050405020303" pitchFamily="18" charset="0"/>
              </a:rPr>
              <a:t>  discipline! (1 Cor. 9:27; Pr. 5:22-23)</a:t>
            </a:r>
          </a:p>
          <a:p>
            <a:pPr lvl="2"/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  Proverbs are </a:t>
            </a:r>
            <a:r>
              <a:rPr lang="en-US" sz="3200" i="1" dirty="0">
                <a:latin typeface="Georgia" panose="02040502050405020303" pitchFamily="18" charset="0"/>
              </a:rPr>
              <a:t>general </a:t>
            </a:r>
            <a:r>
              <a:rPr lang="en-US" sz="3200" dirty="0">
                <a:latin typeface="Georgia" panose="02040502050405020303" pitchFamily="18" charset="0"/>
              </a:rPr>
              <a:t>truths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lvl="2"/>
            <a:r>
              <a:rPr lang="en-US" sz="3200" dirty="0">
                <a:latin typeface="Georgia" panose="02040502050405020303" pitchFamily="18" charset="0"/>
              </a:rPr>
              <a:t>- EX – Compare Pr. 13:21 to the</a:t>
            </a:r>
          </a:p>
          <a:p>
            <a:pPr lvl="2"/>
            <a:r>
              <a:rPr lang="en-US" sz="3200" dirty="0">
                <a:latin typeface="Georgia" panose="02040502050405020303" pitchFamily="18" charset="0"/>
              </a:rPr>
              <a:t>   experience of Job and David (cf. Ps. 57)</a:t>
            </a:r>
          </a:p>
        </p:txBody>
      </p:sp>
    </p:spTree>
    <p:extLst>
      <p:ext uri="{BB962C8B-B14F-4D97-AF65-F5344CB8AC3E}">
        <p14:creationId xmlns:p14="http://schemas.microsoft.com/office/powerpoint/2010/main" val="7494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04FC5-B082-3C99-30D3-978AC959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63BA6-074D-EE1C-8F3E-1B6CFE3822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BE5B9-7FE9-EC40-FEA8-EAD64DC27E81}"/>
              </a:ext>
            </a:extLst>
          </p:cNvPr>
          <p:cNvSpPr txBox="1"/>
          <p:nvPr/>
        </p:nvSpPr>
        <p:spPr>
          <a:xfrm>
            <a:off x="403058" y="156409"/>
            <a:ext cx="85123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Proverbs 30</a:t>
            </a:r>
          </a:p>
          <a:p>
            <a:endParaRPr lang="en-US" sz="800" b="1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	Agur demonstrates the attitude required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	to pursue wisdom</a:t>
            </a:r>
          </a:p>
          <a:p>
            <a:pPr lvl="1"/>
            <a:endParaRPr lang="en-US" sz="800" dirty="0">
              <a:latin typeface="Georgia" panose="02040502050405020303" pitchFamily="18" charset="0"/>
            </a:endParaRP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	- Humility (Pr. 30:2-3)</a:t>
            </a:r>
          </a:p>
          <a:p>
            <a:pPr lvl="1"/>
            <a:endParaRPr lang="en-US" sz="800" dirty="0">
              <a:latin typeface="Georgia" panose="02040502050405020303" pitchFamily="18" charset="0"/>
            </a:endParaRP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	- Recognition that God is the source of 	 	   wisdom (Pr. 30:5-6)</a:t>
            </a:r>
          </a:p>
          <a:p>
            <a:pPr lvl="1"/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04FC5-B082-3C99-30D3-978AC959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63BA6-074D-EE1C-8F3E-1B6CFE3822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BE5B9-7FE9-EC40-FEA8-EAD64DC27E81}"/>
              </a:ext>
            </a:extLst>
          </p:cNvPr>
          <p:cNvSpPr txBox="1"/>
          <p:nvPr/>
        </p:nvSpPr>
        <p:spPr>
          <a:xfrm>
            <a:off x="403058" y="156409"/>
            <a:ext cx="851234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Proverbs 31</a:t>
            </a:r>
          </a:p>
          <a:p>
            <a:endParaRPr lang="en-US" sz="800" b="1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	Lemuel’s mother urging him to avoid 	wickedness and pursue justice and 	righteousness. 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  Wisdom in action as seen in the 	“Proverbs 31 woman.”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  Book begins and ends with “my son” (Pr.  	1:8; 31:1)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 Book begins with lady wisdom and ends      	with lady wisdom (Pr. 4; 31:10-31)</a:t>
            </a: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Georgia" panose="020405020504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Georgia" panose="02040502050405020303" pitchFamily="18" charset="0"/>
            </a:endParaRPr>
          </a:p>
          <a:p>
            <a:pPr lvl="1"/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04FC5-B082-3C99-30D3-978AC959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63BA6-074D-EE1C-8F3E-1B6CFE3822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BE5B9-7FE9-EC40-FEA8-EAD64DC27E81}"/>
              </a:ext>
            </a:extLst>
          </p:cNvPr>
          <p:cNvSpPr txBox="1"/>
          <p:nvPr/>
        </p:nvSpPr>
        <p:spPr>
          <a:xfrm>
            <a:off x="315829" y="312819"/>
            <a:ext cx="85123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Obtaining wisdom is an intentional pursuit (Pr. 2:1-6)</a:t>
            </a:r>
          </a:p>
          <a:p>
            <a:endParaRPr lang="en-US" sz="800" dirty="0">
              <a:latin typeface="Georgia" panose="02040502050405020303" pitchFamily="18" charset="0"/>
            </a:endParaRPr>
          </a:p>
          <a:p>
            <a:pPr marL="1028700" lvl="1" indent="-571500">
              <a:buAutoNum type="romanUcPeriod"/>
            </a:pPr>
            <a:r>
              <a:rPr lang="en-US" sz="3200" dirty="0">
                <a:latin typeface="Georgia" panose="02040502050405020303" pitchFamily="18" charset="0"/>
              </a:rPr>
              <a:t>    Be receptive to wisdom (2:1-2)</a:t>
            </a:r>
          </a:p>
          <a:p>
            <a:pPr marL="1028700" lvl="1" indent="-571500">
              <a:buAutoNum type="romanUcPeriod"/>
            </a:pPr>
            <a:endParaRPr lang="en-US" sz="800" dirty="0">
              <a:latin typeface="Georgia" panose="02040502050405020303" pitchFamily="18" charset="0"/>
            </a:endParaRPr>
          </a:p>
          <a:p>
            <a:pPr marL="1028700" lvl="1" indent="-571500">
              <a:buAutoNum type="romanUcPeriod" startAt="2"/>
            </a:pPr>
            <a:r>
              <a:rPr lang="en-US" sz="3200" dirty="0">
                <a:latin typeface="Georgia" panose="02040502050405020303" pitchFamily="18" charset="0"/>
              </a:rPr>
              <a:t>    Pursue wisdom (2:3-4)</a:t>
            </a:r>
          </a:p>
          <a:p>
            <a:pPr marL="1028700" lvl="1" indent="-571500">
              <a:buAutoNum type="romanUcPeriod" startAt="2"/>
            </a:pPr>
            <a:endParaRPr lang="en-US" sz="800" dirty="0">
              <a:latin typeface="Georgia" panose="02040502050405020303" pitchFamily="18" charset="0"/>
            </a:endParaRPr>
          </a:p>
          <a:p>
            <a:pPr marL="1028700" lvl="1" indent="-571500">
              <a:buAutoNum type="romanUcPeriod" startAt="3"/>
            </a:pPr>
            <a:r>
              <a:rPr lang="en-US" sz="3200" dirty="0">
                <a:latin typeface="Georgia" panose="02040502050405020303" pitchFamily="18" charset="0"/>
              </a:rPr>
              <a:t>    God will provide wisdom (2:5-6;       	  	 cf. Jms. 1:5)</a:t>
            </a:r>
          </a:p>
          <a:p>
            <a:pPr marL="1028700" lvl="1" indent="-571500">
              <a:buAutoNum type="romanUcPeriod" startAt="3"/>
            </a:pPr>
            <a:endParaRPr lang="en-US" sz="3200" dirty="0">
              <a:latin typeface="Georgia" panose="02040502050405020303" pitchFamily="18" charset="0"/>
            </a:endParaRPr>
          </a:p>
          <a:p>
            <a:pPr lvl="1"/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196</TotalTime>
  <Words>476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3</cp:revision>
  <dcterms:created xsi:type="dcterms:W3CDTF">2024-01-28T10:58:14Z</dcterms:created>
  <dcterms:modified xsi:type="dcterms:W3CDTF">2024-01-28T14:15:05Z</dcterms:modified>
</cp:coreProperties>
</file>